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260" r:id="rId3"/>
    <p:sldId id="258" r:id="rId4"/>
    <p:sldId id="267" r:id="rId5"/>
    <p:sldId id="308" r:id="rId6"/>
    <p:sldId id="269" r:id="rId7"/>
    <p:sldId id="279" r:id="rId8"/>
    <p:sldId id="278" r:id="rId9"/>
    <p:sldId id="268" r:id="rId10"/>
    <p:sldId id="272" r:id="rId11"/>
    <p:sldId id="280" r:id="rId12"/>
    <p:sldId id="282" r:id="rId13"/>
    <p:sldId id="281" r:id="rId14"/>
    <p:sldId id="283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91" r:id="rId28"/>
    <p:sldId id="293" r:id="rId29"/>
    <p:sldId id="294" r:id="rId30"/>
    <p:sldId id="295" r:id="rId31"/>
    <p:sldId id="284" r:id="rId32"/>
    <p:sldId id="286" r:id="rId33"/>
    <p:sldId id="287" r:id="rId34"/>
    <p:sldId id="288" r:id="rId35"/>
    <p:sldId id="289" r:id="rId36"/>
    <p:sldId id="290" r:id="rId37"/>
    <p:sldId id="29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958"/>
    <a:srgbClr val="B3D7EC"/>
    <a:srgbClr val="5B9BD5"/>
    <a:srgbClr val="00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3203" autoAdjust="0"/>
  </p:normalViewPr>
  <p:slideViewPr>
    <p:cSldViewPr snapToGrid="0">
      <p:cViewPr>
        <p:scale>
          <a:sx n="100" d="100"/>
          <a:sy n="100" d="100"/>
        </p:scale>
        <p:origin x="-1478" y="-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0D81A-C873-4801-A5F6-0742169461A5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D162-1849-4780-BCE4-8C9D8C18E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E0CEC-479C-48D8-BF7C-D2DA1331125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6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5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5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7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2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70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4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0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7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0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3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.png"/><Relationship Id="rId9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50791" y="461318"/>
            <a:ext cx="10923371" cy="6087763"/>
            <a:chOff x="3787775" y="1514474"/>
            <a:chExt cx="4972050" cy="3829051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3787775" y="1514474"/>
              <a:ext cx="4972050" cy="3829051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873499" y="1678396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51" y="695832"/>
                <a:ext cx="182679" cy="122813"/>
                <a:chOff x="391555" y="695240"/>
                <a:chExt cx="182679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4234" y="749551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4315946" y="1707301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7757560" y="1605865"/>
              <a:ext cx="833161" cy="399104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873499" y="2122171"/>
              <a:ext cx="4800601" cy="31432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12700" dir="16200000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587468" y="2128950"/>
              <a:ext cx="86632" cy="3136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latinLnBrk="0">
                <a:defRPr/>
              </a:pPr>
              <a:r>
                <a:rPr lang="ko-KR" altLang="en-US" sz="800" kern="0">
                  <a:solidFill>
                    <a:prstClr val="white">
                      <a:lumMod val="75000"/>
                    </a:prstClr>
                  </a:solidFill>
                </a:rPr>
                <a:t>▲                                                                     </a:t>
              </a:r>
              <a:r>
                <a:rPr lang="en-US" altLang="ko-KR" sz="800" kern="0">
                  <a:solidFill>
                    <a:prstClr val="white">
                      <a:lumMod val="75000"/>
                    </a:prstClr>
                  </a:solidFill>
                </a:rPr>
                <a:t>    </a:t>
              </a:r>
              <a:r>
                <a:rPr lang="ko-KR" altLang="en-US" sz="800" kern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634912" y="774837"/>
            <a:ext cx="6388639" cy="514885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105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   </a:t>
            </a:r>
            <a:r>
              <a:rPr lang="en-US" altLang="ko-KR" sz="1050" b="1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100</a:t>
            </a:r>
            <a:r>
              <a:rPr lang="ko-KR" altLang="en-US" sz="1050" b="1" kern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펀딩</a:t>
            </a:r>
            <a:r>
              <a:rPr lang="en-US" altLang="ko-KR" sz="105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1050" kern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크리에이터를</a:t>
            </a:r>
            <a:r>
              <a:rPr lang="ko-KR" altLang="en-US" sz="105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위한 </a:t>
            </a:r>
            <a:r>
              <a:rPr lang="ko-KR" altLang="en-US" sz="1050" kern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크라우드펀딩</a:t>
            </a:r>
            <a:endParaRPr lang="ko-KR" altLang="en-US" sz="2000" b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83469" y="2588007"/>
            <a:ext cx="10139225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크라우드펀딩 웹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97" y="935414"/>
            <a:ext cx="207218" cy="207218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7690626" y="4662985"/>
            <a:ext cx="309511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20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000" b="1" ker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2000" b="1" kern="0">
                <a:latin typeface="굴림" panose="020B0600000101010101" pitchFamily="50" charset="-127"/>
                <a:ea typeface="굴림" panose="020B0600000101010101" pitchFamily="50" charset="-127"/>
              </a:rPr>
              <a:t>100</a:t>
            </a:r>
            <a:r>
              <a:rPr lang="ko-KR" altLang="en-US" sz="20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펀딩</a:t>
            </a:r>
            <a:endParaRPr lang="en-US" altLang="ko-KR" sz="2000" b="1" ker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김경연</a:t>
            </a:r>
            <a:r>
              <a:rPr lang="en-US" altLang="ko-KR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임준엽</a:t>
            </a:r>
            <a:r>
              <a:rPr lang="en-US" altLang="ko-KR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김상건</a:t>
            </a:r>
            <a:r>
              <a:rPr lang="en-US" altLang="ko-KR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500" b="1" ker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유한솔</a:t>
            </a:r>
            <a:endParaRPr lang="en-US" altLang="ko-KR" sz="1500" b="1" kern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5482562" y="1616817"/>
            <a:ext cx="12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100 </a:t>
            </a:r>
            <a:r>
              <a:rPr lang="ko-KR" altLang="en-US" sz="2000" b="1" smtClean="0"/>
              <a:t>펀딩</a:t>
            </a:r>
            <a:endParaRPr lang="ko-KR" altLang="en-US" sz="2000" b="1"/>
          </a:p>
        </p:txBody>
      </p:sp>
      <p:cxnSp>
        <p:nvCxnSpPr>
          <p:cNvPr id="263" name="직선 연결선 262"/>
          <p:cNvCxnSpPr/>
          <p:nvPr/>
        </p:nvCxnSpPr>
        <p:spPr>
          <a:xfrm>
            <a:off x="991852" y="2085810"/>
            <a:ext cx="10109483" cy="64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53" y="1679968"/>
            <a:ext cx="2237380" cy="3596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42282" y="1774430"/>
            <a:ext cx="1706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Guest</a:t>
            </a:r>
            <a:r>
              <a:rPr lang="ko-KR" altLang="en-US" sz="1300" smtClean="0"/>
              <a:t>님 환영합니다</a:t>
            </a:r>
            <a:r>
              <a:rPr lang="en-US" altLang="ko-KR" sz="1300" smtClean="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7746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341" y="1792941"/>
            <a:ext cx="24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관리자 메인화면</a:t>
            </a:r>
            <a:endParaRPr lang="ko-KR" altLang="en-US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91" y="1693985"/>
            <a:ext cx="7753745" cy="49172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메인화면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4" y="1382530"/>
            <a:ext cx="2384546" cy="26331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52956" y="1693832"/>
            <a:ext cx="1195852" cy="1566017"/>
          </a:xfrm>
          <a:prstGeom prst="rect">
            <a:avLst/>
          </a:prstGeom>
          <a:noFill/>
          <a:ln w="3810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18139" y="1387532"/>
            <a:ext cx="2406630" cy="2620067"/>
          </a:xfrm>
          <a:prstGeom prst="rect">
            <a:avLst/>
          </a:prstGeom>
          <a:noFill/>
          <a:ln w="3810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444" y="1684566"/>
            <a:ext cx="8256684" cy="35090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750" y="3242301"/>
            <a:ext cx="8080148" cy="33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회원관리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548" y="1663735"/>
            <a:ext cx="8683582" cy="493666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54" y="1643588"/>
            <a:ext cx="8760351" cy="4948717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8268283" y="2998520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5" name="직선 화살표 연결선 74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아코디언을 이용한</a:t>
              </a:r>
              <a:endParaRPr lang="en-US" altLang="ko-KR" sz="1500" b="1" smtClean="0"/>
            </a:p>
            <a:p>
              <a:pPr algn="ctr"/>
              <a:r>
                <a:rPr lang="ko-KR" altLang="en-US" sz="1500" b="1" smtClean="0"/>
                <a:t> 상세정보</a:t>
              </a:r>
              <a:endParaRPr lang="ko-KR" altLang="en-US" sz="1500" b="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473643" y="2198943"/>
            <a:ext cx="2920752" cy="577406"/>
            <a:chOff x="5646199" y="2187175"/>
            <a:chExt cx="2920752" cy="589173"/>
          </a:xfrm>
        </p:grpSpPr>
        <p:cxnSp>
          <p:nvCxnSpPr>
            <p:cNvPr id="28" name="직선 화살표 연결선 27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회원관련 통계</a:t>
              </a:r>
              <a:endParaRPr lang="ko-KR" altLang="en-US" sz="1500" b="1"/>
            </a:p>
          </p:txBody>
        </p:sp>
      </p:grpSp>
    </p:spTree>
    <p:extLst>
      <p:ext uri="{BB962C8B-B14F-4D97-AF65-F5344CB8AC3E}">
        <p14:creationId xmlns:p14="http://schemas.microsoft.com/office/powerpoint/2010/main" val="6849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07340" y="1156467"/>
            <a:ext cx="245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프로젝트 관리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55" y="1683294"/>
            <a:ext cx="8713798" cy="4917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673" y="1657162"/>
            <a:ext cx="8668826" cy="4913569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6757896" y="2197703"/>
            <a:ext cx="2920752" cy="427591"/>
            <a:chOff x="5646199" y="2187176"/>
            <a:chExt cx="2920752" cy="436305"/>
          </a:xfrm>
        </p:grpSpPr>
        <p:cxnSp>
          <p:nvCxnSpPr>
            <p:cNvPr id="74" name="직선 화살표 연결선 73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6271533" y="2187176"/>
              <a:ext cx="2295418" cy="436305"/>
            </a:xfrm>
            <a:prstGeom prst="rect">
              <a:avLst/>
            </a:prstGeom>
            <a:solidFill>
              <a:srgbClr val="E66958"/>
            </a:solidFill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프로젝트 통계</a:t>
              </a:r>
              <a:endParaRPr lang="ko-KR" altLang="en-US" sz="1500" b="1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839672" y="2988696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7" name="직선 화살표 연결선 76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아코디언을 이용한</a:t>
              </a:r>
              <a:endParaRPr lang="en-US" altLang="ko-KR" sz="1500" b="1" smtClean="0"/>
            </a:p>
            <a:p>
              <a:pPr algn="ctr"/>
              <a:r>
                <a:rPr lang="ko-KR" altLang="en-US" sz="1500" b="1" smtClean="0"/>
                <a:t> 상세정보</a:t>
              </a:r>
              <a:endParaRPr lang="ko-KR" altLang="en-US" sz="1500" b="1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4024963" y="4494357"/>
            <a:ext cx="3053805" cy="577406"/>
            <a:chOff x="6271533" y="2143492"/>
            <a:chExt cx="3053805" cy="577406"/>
          </a:xfrm>
          <a:solidFill>
            <a:srgbClr val="E66958"/>
          </a:solidFill>
        </p:grpSpPr>
        <p:cxnSp>
          <p:nvCxnSpPr>
            <p:cNvPr id="80" name="직선 화살표 연결선 79"/>
            <p:cNvCxnSpPr/>
            <p:nvPr/>
          </p:nvCxnSpPr>
          <p:spPr>
            <a:xfrm>
              <a:off x="8566951" y="2474106"/>
              <a:ext cx="758387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6271533" y="2143492"/>
              <a:ext cx="2295418" cy="577406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옵션 상세보기</a:t>
              </a:r>
              <a:endParaRPr lang="ko-KR" altLang="en-US" sz="1500" b="1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8288" y="3652845"/>
            <a:ext cx="8159258" cy="2437317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8809246" y="4612228"/>
            <a:ext cx="2295418" cy="966408"/>
            <a:chOff x="10893253" y="2054166"/>
            <a:chExt cx="2295418" cy="966408"/>
          </a:xfrm>
          <a:solidFill>
            <a:srgbClr val="E66958"/>
          </a:solidFill>
        </p:grpSpPr>
        <p:cxnSp>
          <p:nvCxnSpPr>
            <p:cNvPr id="84" name="직선 화살표 연결선 83"/>
            <p:cNvCxnSpPr/>
            <p:nvPr/>
          </p:nvCxnSpPr>
          <p:spPr>
            <a:xfrm flipV="1">
              <a:off x="12628011" y="2054166"/>
              <a:ext cx="0" cy="535079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10893253" y="2443168"/>
              <a:ext cx="2295418" cy="577406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후원자 리스트 보기</a:t>
              </a:r>
              <a:endParaRPr lang="ko-KR" altLang="en-US" sz="15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152" y="1053076"/>
            <a:ext cx="6197691" cy="53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45" y="1707542"/>
            <a:ext cx="8514141" cy="476833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707340" y="1156467"/>
            <a:ext cx="222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게시판 관리</a:t>
            </a:r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8268283" y="3004596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4" name="직선 화살표 연결선 73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아코디언을 이용한</a:t>
              </a:r>
              <a:endParaRPr lang="en-US" altLang="ko-KR" sz="1500" b="1" smtClean="0"/>
            </a:p>
            <a:p>
              <a:pPr algn="ctr"/>
              <a:r>
                <a:rPr lang="ko-KR" altLang="en-US" sz="1500" b="1" smtClean="0"/>
                <a:t> 상세정보</a:t>
              </a:r>
              <a:endParaRPr lang="ko-KR" altLang="en-US" sz="1500" b="1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935983" y="2156104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7" name="직선 화살표 연결선 76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게시판 통계</a:t>
              </a:r>
              <a:endParaRPr lang="ko-KR" altLang="en-US" sz="1500" b="1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715" y="1679136"/>
            <a:ext cx="8882109" cy="489356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9162979" y="2564389"/>
            <a:ext cx="1643125" cy="390346"/>
            <a:chOff x="7605273" y="2187175"/>
            <a:chExt cx="1643125" cy="398301"/>
          </a:xfrm>
          <a:solidFill>
            <a:srgbClr val="E66958"/>
          </a:solidFill>
        </p:grpSpPr>
        <p:cxnSp>
          <p:nvCxnSpPr>
            <p:cNvPr id="81" name="직선 화살표 연결선 80"/>
            <p:cNvCxnSpPr/>
            <p:nvPr/>
          </p:nvCxnSpPr>
          <p:spPr>
            <a:xfrm flipV="1">
              <a:off x="8566951" y="2463503"/>
              <a:ext cx="681447" cy="13356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7605273" y="2187175"/>
              <a:ext cx="961678" cy="398301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글쓰기</a:t>
              </a:r>
              <a:endParaRPr lang="ko-KR" altLang="en-US" sz="1500" b="1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648" y="1182890"/>
            <a:ext cx="8818381" cy="5351727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>
            <a:off x="-6766801" y="12647292"/>
            <a:ext cx="888654" cy="0"/>
          </a:xfrm>
          <a:prstGeom prst="straightConnector1">
            <a:avLst/>
          </a:prstGeom>
          <a:solidFill>
            <a:srgbClr val="E66958"/>
          </a:solidFill>
          <a:ln>
            <a:solidFill>
              <a:srgbClr val="E66958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546" y="1103164"/>
            <a:ext cx="8854663" cy="54712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942" y="1360886"/>
            <a:ext cx="9005592" cy="50117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0715" y="1092992"/>
            <a:ext cx="8742832" cy="5491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6369" y="1372619"/>
            <a:ext cx="8307218" cy="5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</a:t>
            </a:r>
            <a:r>
              <a:rPr lang="en-US" altLang="ko-KR" smtClean="0"/>
              <a:t>QNA</a:t>
            </a:r>
            <a:r>
              <a:rPr lang="ko-KR" altLang="en-US" smtClean="0"/>
              <a:t>관리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91" y="1868029"/>
            <a:ext cx="9047396" cy="4425238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5802359" y="2391841"/>
            <a:ext cx="2920752" cy="577406"/>
            <a:chOff x="5646199" y="2187175"/>
            <a:chExt cx="2920752" cy="589173"/>
          </a:xfrm>
        </p:grpSpPr>
        <p:cxnSp>
          <p:nvCxnSpPr>
            <p:cNvPr id="73" name="직선 화살표 연결선 72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smtClean="0"/>
                <a:t>QNA </a:t>
              </a:r>
              <a:r>
                <a:rPr lang="ko-KR" altLang="en-US" sz="1500" b="1" smtClean="0"/>
                <a:t>통계</a:t>
              </a:r>
              <a:endParaRPr lang="ko-KR" altLang="en-US" sz="1500" b="1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39749" y="3204356"/>
            <a:ext cx="2920752" cy="577406"/>
            <a:chOff x="5646199" y="2187175"/>
            <a:chExt cx="2920752" cy="589173"/>
          </a:xfrm>
        </p:grpSpPr>
        <p:cxnSp>
          <p:nvCxnSpPr>
            <p:cNvPr id="76" name="직선 화살표 연결선 75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아코디언으로 상세보기</a:t>
              </a:r>
              <a:endParaRPr lang="ko-KR" altLang="en-US" sz="1500" b="1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164" y="1666285"/>
            <a:ext cx="8764765" cy="4828725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8076030" y="3495173"/>
            <a:ext cx="2348531" cy="399667"/>
            <a:chOff x="6271533" y="2187175"/>
            <a:chExt cx="2752220" cy="589173"/>
          </a:xfrm>
        </p:grpSpPr>
        <p:cxnSp>
          <p:nvCxnSpPr>
            <p:cNvPr id="79" name="직선 화살표 연결선 78"/>
            <p:cNvCxnSpPr/>
            <p:nvPr/>
          </p:nvCxnSpPr>
          <p:spPr>
            <a:xfrm>
              <a:off x="8497253" y="2437136"/>
              <a:ext cx="526500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답변 버튼</a:t>
              </a:r>
              <a:endParaRPr lang="ko-KR" altLang="en-US" sz="15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122" y="1575115"/>
            <a:ext cx="8663263" cy="4936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322" y="1555555"/>
            <a:ext cx="8610967" cy="49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327967" y="2153676"/>
            <a:ext cx="3240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로그인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아이디 가입여부 확인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smtClean="0"/>
              <a:t>계정정보 </a:t>
            </a:r>
            <a:r>
              <a:rPr lang="ko-KR" altLang="en-US" dirty="0" err="1" smtClean="0"/>
              <a:t>일치여부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28068" y="1198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60" y="1777902"/>
            <a:ext cx="4153480" cy="4822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993" y="3932039"/>
            <a:ext cx="2286319" cy="2000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993" y="3348022"/>
            <a:ext cx="162900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8658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27507" y="2094670"/>
            <a:ext cx="34944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회원 가입 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*</a:t>
            </a:r>
            <a:r>
              <a:rPr lang="ko-KR" altLang="en-US" dirty="0" smtClean="0"/>
              <a:t>필수 가입정보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별명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이메일</a:t>
            </a:r>
            <a:endParaRPr lang="en-US" altLang="ko-KR" dirty="0" smtClean="0"/>
          </a:p>
          <a:p>
            <a:r>
              <a:rPr lang="ko-KR" altLang="en-US" dirty="0" smtClean="0"/>
              <a:t>  중복 방지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약관 동의 필수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28068" y="1198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회원 가입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369" y="1681394"/>
            <a:ext cx="3000794" cy="48522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766" y="2358742"/>
            <a:ext cx="1219373" cy="7859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07" y="2663542"/>
            <a:ext cx="1219373" cy="510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596" y="2886847"/>
            <a:ext cx="1219373" cy="5108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811" y="3174947"/>
            <a:ext cx="652543" cy="794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05" y="3476181"/>
            <a:ext cx="652543" cy="7942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64" y="3792626"/>
            <a:ext cx="652543" cy="7942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203" y="4687036"/>
            <a:ext cx="652543" cy="45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296" y="3471991"/>
            <a:ext cx="847843" cy="126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5296" y="3785529"/>
            <a:ext cx="895475" cy="936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7821" y="6025772"/>
            <a:ext cx="1257475" cy="1404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6323" y="2361860"/>
            <a:ext cx="773384" cy="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034" y="3342332"/>
            <a:ext cx="8421275" cy="114316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572" y="1987210"/>
            <a:ext cx="4134427" cy="359142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374" y="2937930"/>
            <a:ext cx="4706007" cy="161947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535" y="1993587"/>
            <a:ext cx="4332662" cy="427732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527" y="2826225"/>
            <a:ext cx="4915586" cy="200052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3406" y="2533296"/>
            <a:ext cx="4858919" cy="217207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873939" y="2129211"/>
            <a:ext cx="3494444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계정찾기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임시 비밀번호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728068" y="1198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계정 찾기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19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951" y="1657162"/>
            <a:ext cx="3439005" cy="487088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131660" y="2025299"/>
            <a:ext cx="4021008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회원정보 관리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비밀번호 변경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28068" y="11989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회원정보 관리</a:t>
            </a:r>
            <a:endParaRPr lang="ko-KR" altLang="en-US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436" y="1721314"/>
            <a:ext cx="3731741" cy="481292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11" y="2949734"/>
            <a:ext cx="3505689" cy="2467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230" y="3965575"/>
            <a:ext cx="1348170" cy="62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8831" y="4309524"/>
            <a:ext cx="1407669" cy="8150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131" y="4672739"/>
            <a:ext cx="1407669" cy="815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2497" y="4426562"/>
            <a:ext cx="1529004" cy="1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프로젝트 후원중인 회원 검색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548" y="2085327"/>
            <a:ext cx="6242856" cy="30960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210" y="2079174"/>
            <a:ext cx="6225057" cy="310221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029700" y="2343282"/>
            <a:ext cx="257761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쪽지관리</a:t>
            </a:r>
            <a:endParaRPr lang="en-US" altLang="ko-KR" sz="2400" b="1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err="1"/>
              <a:t>안읽은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구분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메시지 상세보기에서</a:t>
            </a:r>
            <a:endParaRPr lang="en-US" altLang="ko-KR" dirty="0" smtClean="0"/>
          </a:p>
          <a:p>
            <a:r>
              <a:rPr lang="ko-KR" altLang="en-US" dirty="0" smtClean="0"/>
              <a:t> 답장기능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28068" y="1198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쪽지 관리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140" y="1704291"/>
            <a:ext cx="6279127" cy="3874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900" y="4999599"/>
            <a:ext cx="1181265" cy="1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목차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7519" y="2265672"/>
            <a:ext cx="23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01. </a:t>
            </a:r>
            <a:r>
              <a:rPr lang="ko-KR" altLang="en-US" b="1" smtClean="0"/>
              <a:t>프로젝트 소개</a:t>
            </a:r>
            <a:endParaRPr lang="ko-KR" altLang="en-US" b="1"/>
          </a:p>
        </p:txBody>
      </p:sp>
      <p:sp>
        <p:nvSpPr>
          <p:cNvPr id="152" name="TextBox 151"/>
          <p:cNvSpPr txBox="1"/>
          <p:nvPr/>
        </p:nvSpPr>
        <p:spPr>
          <a:xfrm>
            <a:off x="4826028" y="3856835"/>
            <a:ext cx="238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04. </a:t>
            </a:r>
            <a:r>
              <a:rPr lang="ko-KR" altLang="en-US" b="1" smtClean="0"/>
              <a:t>서비스맵</a:t>
            </a:r>
            <a:endParaRPr lang="ko-KR" altLang="en-US" b="1"/>
          </a:p>
        </p:txBody>
      </p:sp>
      <p:sp>
        <p:nvSpPr>
          <p:cNvPr id="153" name="TextBox 152"/>
          <p:cNvSpPr txBox="1"/>
          <p:nvPr/>
        </p:nvSpPr>
        <p:spPr>
          <a:xfrm>
            <a:off x="4826028" y="3327279"/>
            <a:ext cx="23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03. </a:t>
            </a:r>
            <a:r>
              <a:rPr lang="ko-KR" altLang="en-US" b="1" smtClean="0"/>
              <a:t>역할 분담</a:t>
            </a:r>
            <a:endParaRPr lang="ko-KR" altLang="en-US" b="1"/>
          </a:p>
        </p:txBody>
      </p:sp>
      <p:sp>
        <p:nvSpPr>
          <p:cNvPr id="154" name="TextBox 153"/>
          <p:cNvSpPr txBox="1"/>
          <p:nvPr/>
        </p:nvSpPr>
        <p:spPr>
          <a:xfrm>
            <a:off x="4826029" y="2797723"/>
            <a:ext cx="20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02. </a:t>
            </a:r>
            <a:r>
              <a:rPr lang="ko-KR" altLang="en-US" b="1" smtClean="0"/>
              <a:t>개발 환경</a:t>
            </a:r>
            <a:endParaRPr lang="ko-KR" altLang="en-US" b="1"/>
          </a:p>
        </p:txBody>
      </p:sp>
      <p:sp>
        <p:nvSpPr>
          <p:cNvPr id="156" name="TextBox 155"/>
          <p:cNvSpPr txBox="1"/>
          <p:nvPr/>
        </p:nvSpPr>
        <p:spPr>
          <a:xfrm>
            <a:off x="4817406" y="4386391"/>
            <a:ext cx="239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 UI </a:t>
            </a:r>
            <a:r>
              <a:rPr lang="ko-KR" altLang="en-US" b="1" smtClean="0"/>
              <a:t>및 기능</a:t>
            </a:r>
            <a:endParaRPr lang="ko-KR" altLang="en-US" b="1"/>
          </a:p>
        </p:txBody>
      </p:sp>
      <p:sp>
        <p:nvSpPr>
          <p:cNvPr id="157" name="TextBox 156"/>
          <p:cNvSpPr txBox="1"/>
          <p:nvPr/>
        </p:nvSpPr>
        <p:spPr>
          <a:xfrm>
            <a:off x="4817404" y="4915947"/>
            <a:ext cx="23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06. </a:t>
            </a:r>
            <a:r>
              <a:rPr lang="ko-KR" altLang="en-US" b="1" smtClean="0"/>
              <a:t>시연</a:t>
            </a:r>
            <a:endParaRPr lang="ko-KR" altLang="en-US" b="1"/>
          </a:p>
        </p:txBody>
      </p:sp>
      <p:sp>
        <p:nvSpPr>
          <p:cNvPr id="158" name="TextBox 157"/>
          <p:cNvSpPr txBox="1"/>
          <p:nvPr/>
        </p:nvSpPr>
        <p:spPr>
          <a:xfrm>
            <a:off x="4817404" y="1157676"/>
            <a:ext cx="2519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목차 </a:t>
            </a:r>
            <a:r>
              <a:rPr lang="en-US" altLang="ko-KR" sz="2000" b="1" smtClean="0"/>
              <a:t>Index</a:t>
            </a:r>
            <a:endParaRPr lang="ko-KR" altLang="en-US" sz="2000" b="1"/>
          </a:p>
        </p:txBody>
      </p:sp>
      <p:cxnSp>
        <p:nvCxnSpPr>
          <p:cNvPr id="28" name="직선 연결선 27"/>
          <p:cNvCxnSpPr/>
          <p:nvPr/>
        </p:nvCxnSpPr>
        <p:spPr>
          <a:xfrm>
            <a:off x="365615" y="1711674"/>
            <a:ext cx="1120298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그림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11" y="1707542"/>
            <a:ext cx="5261981" cy="47812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211" y="1727492"/>
            <a:ext cx="5145553" cy="416996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036424" y="2343282"/>
            <a:ext cx="3570893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쪽지 보내기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/>
              <a:t>진행중인 프로젝트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프로젝트 후원중인 회원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쪽지 보내기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728068" y="11989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쪽지 보내기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630" y="2937930"/>
            <a:ext cx="1714739" cy="1428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45" y="5255471"/>
            <a:ext cx="2029108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98" y="1729786"/>
            <a:ext cx="5541002" cy="47091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068" y="1707541"/>
            <a:ext cx="5447461" cy="48932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710180" y="1975285"/>
            <a:ext cx="257761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프로젝트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게시판</a:t>
            </a:r>
            <a:endParaRPr lang="en-US" altLang="ko-KR" sz="2400" b="1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/>
              <a:t>프로젝트 </a:t>
            </a:r>
            <a:r>
              <a:rPr lang="ko-KR" altLang="en-US" dirty="0" smtClean="0"/>
              <a:t>게시판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/>
              <a:t> 답변 등록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108" y="1735939"/>
            <a:ext cx="6020564" cy="480258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28068" y="119898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프로젝트 게시판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79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00025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rgbClr val="FF7E69"/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>
              <a:solidFill>
                <a:srgbClr val="E66958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8" y="1743566"/>
            <a:ext cx="5627186" cy="3803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0" y="3570282"/>
            <a:ext cx="5516140" cy="300476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016772" y="2001145"/>
            <a:ext cx="343975" cy="3474926"/>
          </a:xfrm>
          <a:prstGeom prst="rightBracket">
            <a:avLst/>
          </a:prstGeom>
          <a:noFill/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오른쪽 대괄호 76"/>
          <p:cNvSpPr/>
          <p:nvPr/>
        </p:nvSpPr>
        <p:spPr>
          <a:xfrm>
            <a:off x="9222977" y="3770722"/>
            <a:ext cx="196617" cy="2394008"/>
          </a:xfrm>
          <a:prstGeom prst="rightBracket">
            <a:avLst/>
          </a:prstGeom>
          <a:noFill/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7E69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34743" y="1992845"/>
            <a:ext cx="3013683" cy="842040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8394" y="2097026"/>
            <a:ext cx="292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상단 부분 </a:t>
            </a:r>
            <a:r>
              <a:rPr lang="en-US" altLang="ko-KR" dirty="0" err="1" smtClean="0">
                <a:solidFill>
                  <a:schemeClr val="bg1"/>
                </a:solidFill>
              </a:rPr>
              <a:t>JQeury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bxSlder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  사용으로 동적임을 부여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419595" y="3770722"/>
            <a:ext cx="2887862" cy="799351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메인 </a:t>
            </a:r>
            <a:r>
              <a:rPr lang="ko-KR" altLang="en-US" dirty="0">
                <a:solidFill>
                  <a:schemeClr val="bg1"/>
                </a:solidFill>
              </a:rPr>
              <a:t>부분 갤러리는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MySQL</a:t>
            </a:r>
            <a:r>
              <a:rPr lang="ko-KR" altLang="en-US" dirty="0">
                <a:solidFill>
                  <a:schemeClr val="bg1"/>
                </a:solidFill>
              </a:rPr>
              <a:t>리스트로 디자인 </a:t>
            </a:r>
          </a:p>
          <a:p>
            <a:pPr algn="ctr"/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743251" y="1219157"/>
            <a:ext cx="193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홈페이지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0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77" grpId="0" animBg="1"/>
      <p:bldP spid="9" grpId="0" animBg="1"/>
      <p:bldP spid="6" grpId="0"/>
      <p:bldP spid="7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42" y="1765859"/>
            <a:ext cx="4571057" cy="2743583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flipV="1">
            <a:off x="5971431" y="2153218"/>
            <a:ext cx="2168522" cy="1795636"/>
          </a:xfrm>
          <a:prstGeom prst="bentConnector3">
            <a:avLst/>
          </a:prstGeom>
          <a:ln w="38100">
            <a:solidFill>
              <a:srgbClr val="FF7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82" y="1761473"/>
            <a:ext cx="2680091" cy="782948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862589" y="3720832"/>
            <a:ext cx="1105913" cy="466968"/>
          </a:xfrm>
          <a:prstGeom prst="ellipse">
            <a:avLst/>
          </a:prstGeom>
          <a:noFill/>
          <a:ln w="28575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139953" y="1761473"/>
            <a:ext cx="2834167" cy="865060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706" y="2139734"/>
            <a:ext cx="3991532" cy="193384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458" y="2780067"/>
            <a:ext cx="4153014" cy="1953844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7237123" y="2695672"/>
            <a:ext cx="3951912" cy="1253181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966031" y="4319148"/>
            <a:ext cx="2289002" cy="344317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85" y="4001262"/>
            <a:ext cx="3877216" cy="17242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17" y="4648368"/>
            <a:ext cx="4420217" cy="134321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4290501" y="4436911"/>
            <a:ext cx="2289002" cy="344317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7063474" y="4633412"/>
            <a:ext cx="4301323" cy="1352328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8344957" y="3340444"/>
            <a:ext cx="1975846" cy="478843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8356804" y="3385801"/>
            <a:ext cx="1963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빈값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입력시</a:t>
            </a:r>
            <a:r>
              <a:rPr lang="ko-KR" altLang="en-US" b="1" dirty="0" smtClean="0">
                <a:solidFill>
                  <a:schemeClr val="bg1"/>
                </a:solidFill>
              </a:rPr>
              <a:t>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477816" y="5355738"/>
            <a:ext cx="1975846" cy="478843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8477816" y="5447822"/>
            <a:ext cx="21376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은행명</a:t>
            </a:r>
            <a:r>
              <a:rPr lang="ko-KR" altLang="en-US" b="1" dirty="0" smtClean="0">
                <a:solidFill>
                  <a:schemeClr val="bg1"/>
                </a:solidFill>
              </a:rPr>
              <a:t> 선택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43251" y="1219157"/>
            <a:ext cx="193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제작자 계좌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9" grpId="0" animBg="1"/>
      <p:bldP spid="84" grpId="0" animBg="1"/>
      <p:bldP spid="84" grpId="1" animBg="1"/>
      <p:bldP spid="74" grpId="0"/>
      <p:bldP spid="74" grpId="1"/>
      <p:bldP spid="85" grpId="0" animBg="1"/>
      <p:bldP spid="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36" y="1707542"/>
            <a:ext cx="4134058" cy="4128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9" y="4375110"/>
            <a:ext cx="2246949" cy="1935930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733365" y="4849907"/>
            <a:ext cx="1101246" cy="233082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34611" y="4375110"/>
            <a:ext cx="2238257" cy="1935930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172" y="3179540"/>
            <a:ext cx="5830114" cy="3048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350" y="3911262"/>
            <a:ext cx="5591955" cy="10669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526" y="1855686"/>
            <a:ext cx="4229690" cy="113363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2172" y="3497157"/>
            <a:ext cx="5830114" cy="363726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5609391" y="3207373"/>
            <a:ext cx="1734164" cy="653509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7464940" y="1809852"/>
            <a:ext cx="4296276" cy="1139845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2286" y="3849518"/>
            <a:ext cx="2893920" cy="111105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5668185" y="4342151"/>
            <a:ext cx="1675369" cy="233082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8399820" y="3911259"/>
            <a:ext cx="3168778" cy="1066951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2869" y="1775112"/>
            <a:ext cx="5244407" cy="4315427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4820745" y="5380839"/>
            <a:ext cx="898273" cy="289646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0657" y="5323351"/>
            <a:ext cx="2305372" cy="38105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309" y="4153529"/>
            <a:ext cx="4296375" cy="122889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8957" y="1639330"/>
            <a:ext cx="3147272" cy="253376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230" y="1643721"/>
            <a:ext cx="3500417" cy="25130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7711" y="1651009"/>
            <a:ext cx="2561508" cy="406709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2129" y="4167160"/>
            <a:ext cx="4277322" cy="1219370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6875928" y="3580364"/>
            <a:ext cx="4050943" cy="842040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6875928" y="3803761"/>
            <a:ext cx="41347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JQuery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사용으로 지난 날</a:t>
            </a:r>
            <a:r>
              <a:rPr lang="ko-KR" altLang="en-US" b="1" dirty="0">
                <a:solidFill>
                  <a:schemeClr val="bg1"/>
                </a:solidFill>
              </a:rPr>
              <a:t>짜</a:t>
            </a:r>
            <a:r>
              <a:rPr lang="ko-KR" altLang="en-US" b="1" dirty="0" smtClean="0">
                <a:solidFill>
                  <a:schemeClr val="bg1"/>
                </a:solidFill>
              </a:rPr>
              <a:t> 선택 불가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622774" y="2424930"/>
            <a:ext cx="2184933" cy="459363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762426" y="2460955"/>
            <a:ext cx="21376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숫자 입력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515412" y="4464474"/>
            <a:ext cx="2338474" cy="424338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8592515" y="4475886"/>
            <a:ext cx="23800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카테고리 입력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43250" y="1219157"/>
            <a:ext cx="26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등록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0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" grpId="0" animBg="1"/>
      <p:bldP spid="9" grpId="1" animBg="1"/>
      <p:bldP spid="77" grpId="0" animBg="1"/>
      <p:bldP spid="77" grpId="1" animBg="1"/>
      <p:bldP spid="80" grpId="0" animBg="1"/>
      <p:bldP spid="80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90" grpId="0" animBg="1"/>
      <p:bldP spid="90" grpId="1" animBg="1"/>
      <p:bldP spid="79" grpId="0" animBg="1"/>
      <p:bldP spid="79" grpId="1" animBg="1"/>
      <p:bldP spid="78" grpId="0"/>
      <p:bldP spid="78" grpId="1"/>
      <p:bldP spid="85" grpId="0" animBg="1"/>
      <p:bldP spid="85" grpId="1" animBg="1"/>
      <p:bldP spid="82" grpId="0"/>
      <p:bldP spid="82" grpId="1"/>
      <p:bldP spid="86" grpId="0" animBg="1"/>
      <p:bldP spid="86" grpId="1" animBg="1"/>
      <p:bldP spid="87" grpId="0"/>
      <p:bldP spid="8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03" y="1731017"/>
            <a:ext cx="4509452" cy="4689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439" y="4962269"/>
            <a:ext cx="4191585" cy="1133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041" y="3639681"/>
            <a:ext cx="5039428" cy="125747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5810361" y="327518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삭제 완료</a:t>
            </a:r>
            <a:endParaRPr lang="ko-KR" altLang="en-US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47" y="1761472"/>
            <a:ext cx="4509452" cy="46899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645" y="4927611"/>
            <a:ext cx="4201111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267" y="1684280"/>
            <a:ext cx="2454518" cy="21888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7129" y="3086101"/>
            <a:ext cx="2551010" cy="3006039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560853" y="2951453"/>
            <a:ext cx="668216" cy="156107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꺾인 연결선 79"/>
          <p:cNvCxnSpPr>
            <a:stCxn id="77" idx="3"/>
          </p:cNvCxnSpPr>
          <p:nvPr/>
        </p:nvCxnSpPr>
        <p:spPr>
          <a:xfrm>
            <a:off x="4229069" y="3029507"/>
            <a:ext cx="1961074" cy="275587"/>
          </a:xfrm>
          <a:prstGeom prst="bentConnector3">
            <a:avLst>
              <a:gd name="adj1" fmla="val 50000"/>
            </a:avLst>
          </a:prstGeom>
          <a:ln w="38100">
            <a:solidFill>
              <a:srgbClr val="FF7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7223" y="1648266"/>
            <a:ext cx="3595511" cy="483935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4548" y="3519277"/>
            <a:ext cx="6740623" cy="52158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8158" y="2933189"/>
            <a:ext cx="6763694" cy="586618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2915812" y="2976454"/>
            <a:ext cx="6786040" cy="1039296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20384" y="4527666"/>
            <a:ext cx="5004085" cy="655472"/>
          </a:xfrm>
          <a:prstGeom prst="rect">
            <a:avLst/>
          </a:prstGeom>
          <a:solidFill>
            <a:srgbClr val="FF7E69"/>
          </a:solidFill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930162" y="2343282"/>
            <a:ext cx="2341371" cy="507474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859823" y="4598763"/>
            <a:ext cx="2411710" cy="1327252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613849" y="2968660"/>
            <a:ext cx="4745540" cy="842040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385041" y="3029506"/>
            <a:ext cx="507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기존에 </a:t>
            </a: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smtClean="0">
                <a:solidFill>
                  <a:schemeClr val="bg1"/>
                </a:solidFill>
              </a:rPr>
              <a:t>등록된 옵션정보들을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</a:rPr>
              <a:t>버튼 사용시마다 정보 삭제 및 업데이트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64891" y="4536807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Mapping</a:t>
            </a:r>
            <a:r>
              <a:rPr lang="ko-KR" altLang="en-US" dirty="0" smtClean="0">
                <a:solidFill>
                  <a:schemeClr val="bg1"/>
                </a:solidFill>
              </a:rPr>
              <a:t>을 통해 </a:t>
            </a: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err="1" smtClean="0">
                <a:solidFill>
                  <a:schemeClr val="bg1"/>
                </a:solidFill>
              </a:rPr>
              <a:t>개옵션에서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err="1" smtClean="0">
                <a:solidFill>
                  <a:schemeClr val="bg1"/>
                </a:solidFill>
              </a:rPr>
              <a:t>개옵션으로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수정 및 삭제 된 결과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743250" y="1219157"/>
            <a:ext cx="26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등록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5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7" grpId="0" animBg="1"/>
      <p:bldP spid="77" grpId="1" animBg="1"/>
      <p:bldP spid="82" grpId="0" animBg="1"/>
      <p:bldP spid="83" grpId="0" animBg="1"/>
      <p:bldP spid="84" grpId="0" animBg="1"/>
      <p:bldP spid="86" grpId="0" animBg="1"/>
      <p:bldP spid="73" grpId="0" animBg="1"/>
      <p:bldP spid="73" grpId="1" animBg="1"/>
      <p:bldP spid="79" grpId="0"/>
      <p:bldP spid="79" grpId="1"/>
      <p:bldP spid="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07269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01. </a:t>
            </a:r>
            <a:r>
              <a:rPr lang="ko-KR" altLang="en-US" b="1" smtClean="0">
                <a:solidFill>
                  <a:schemeClr val="bg1"/>
                </a:solidFill>
              </a:rPr>
              <a:t>프로젝트 소개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59395" y="1102205"/>
            <a:ext cx="2891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     UI </a:t>
            </a:r>
            <a:r>
              <a:rPr lang="ko-KR" altLang="en-US" sz="3000" b="1" dirty="0"/>
              <a:t>및 기능</a:t>
            </a:r>
            <a:endParaRPr lang="ko-KR" altLang="en-US" sz="2000" b="1" dirty="0"/>
          </a:p>
        </p:txBody>
      </p:sp>
      <p:cxnSp>
        <p:nvCxnSpPr>
          <p:cNvPr id="74" name="직선 연결선 73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프로젝트소개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68645" y="911690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8055" y="5223652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0659" y="4674589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41" y="2160052"/>
            <a:ext cx="4826200" cy="266830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 flipH="1" flipV="1">
            <a:off x="6652326" y="4025485"/>
            <a:ext cx="977115" cy="555032"/>
          </a:xfrm>
          <a:prstGeom prst="bentConnector3">
            <a:avLst>
              <a:gd name="adj1" fmla="val 50000"/>
            </a:avLst>
          </a:prstGeom>
          <a:ln w="38100">
            <a:solidFill>
              <a:srgbClr val="FF7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857460" y="2563308"/>
            <a:ext cx="554433" cy="1732084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773848" y="4799224"/>
            <a:ext cx="4591629" cy="452205"/>
          </a:xfrm>
          <a:prstGeom prst="rect">
            <a:avLst/>
          </a:prstGeom>
          <a:solidFill>
            <a:srgbClr val="FF7E69"/>
          </a:solidFill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697954" y="17131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마이프로젝트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2644655" y="1668063"/>
            <a:ext cx="1622960" cy="452205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447" y="3172399"/>
            <a:ext cx="4525585" cy="3103344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556864" y="2741535"/>
            <a:ext cx="111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후원현황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503565" y="2696471"/>
            <a:ext cx="1167105" cy="452205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448722" y="4510585"/>
            <a:ext cx="554433" cy="1732084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232" y="1785023"/>
            <a:ext cx="3447085" cy="412099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1387" y="5431898"/>
            <a:ext cx="1345453" cy="2489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278" y="1857341"/>
            <a:ext cx="3176144" cy="37325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719" y="1830931"/>
            <a:ext cx="2912247" cy="367716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736" y="2149938"/>
            <a:ext cx="9474332" cy="264832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954" y="3564237"/>
            <a:ext cx="9347470" cy="648114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6647" y="5747828"/>
            <a:ext cx="7762264" cy="653474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2548692" y="2539613"/>
            <a:ext cx="3843696" cy="365723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683172" y="3687225"/>
            <a:ext cx="8626456" cy="464871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7691" y="1793364"/>
            <a:ext cx="4591691" cy="3653207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791024" y="3897453"/>
            <a:ext cx="4599858" cy="1696705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814297" y="5667139"/>
            <a:ext cx="7811807" cy="701884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918355" y="4777785"/>
            <a:ext cx="4204997" cy="369332"/>
          </a:xfrm>
          <a:prstGeom prst="rect">
            <a:avLst/>
          </a:prstGeom>
          <a:solidFill>
            <a:srgbClr val="FF7E69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마감일과 </a:t>
            </a:r>
            <a:r>
              <a:rPr lang="ko-KR" altLang="en-US" dirty="0" err="1" smtClean="0">
                <a:solidFill>
                  <a:schemeClr val="bg1"/>
                </a:solidFill>
              </a:rPr>
              <a:t>달성률에</a:t>
            </a:r>
            <a:r>
              <a:rPr lang="ko-KR" altLang="en-US" dirty="0" smtClean="0">
                <a:solidFill>
                  <a:schemeClr val="bg1"/>
                </a:solidFill>
              </a:rPr>
              <a:t> 따라 진행사항 여부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43250" y="1219157"/>
            <a:ext cx="26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후원리스트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2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64" grpId="0" animBg="1"/>
      <p:bldP spid="64" grpId="1" animBg="1"/>
      <p:bldP spid="67" grpId="0"/>
      <p:bldP spid="67" grpId="1"/>
      <p:bldP spid="68" grpId="0" animBg="1"/>
      <p:bldP spid="68" grpId="1" animBg="1"/>
      <p:bldP spid="71" grpId="0"/>
      <p:bldP spid="71" grpId="1"/>
      <p:bldP spid="82" grpId="0" animBg="1"/>
      <p:bldP spid="82" grpId="1" animBg="1"/>
      <p:bldP spid="84" grpId="0" animBg="1"/>
      <p:bldP spid="84" grpId="1" animBg="1"/>
      <p:bldP spid="88" grpId="0" animBg="1"/>
      <p:bldP spid="88" grpId="1" animBg="1"/>
      <p:bldP spid="89" grpId="0" animBg="1"/>
      <p:bldP spid="89" grpId="1" animBg="1"/>
      <p:bldP spid="92" grpId="0" animBg="1"/>
      <p:bldP spid="93" grpId="0" animBg="1"/>
      <p:bldP spid="58" grpId="0" animBg="1"/>
      <p:bldP spid="5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리스트 화면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78" y="1715126"/>
            <a:ext cx="4789157" cy="4761822"/>
          </a:xfrm>
          <a:prstGeom prst="rect">
            <a:avLst/>
          </a:prstGeom>
        </p:spPr>
      </p:pic>
      <p:sp>
        <p:nvSpPr>
          <p:cNvPr id="31" name="자유형 30"/>
          <p:cNvSpPr/>
          <p:nvPr/>
        </p:nvSpPr>
        <p:spPr>
          <a:xfrm>
            <a:off x="2772278" y="1589916"/>
            <a:ext cx="301336" cy="283624"/>
          </a:xfrm>
          <a:custGeom>
            <a:avLst/>
            <a:gdLst>
              <a:gd name="connsiteX0" fmla="*/ 0 w 301336"/>
              <a:gd name="connsiteY0" fmla="*/ 124691 h 283624"/>
              <a:gd name="connsiteX1" fmla="*/ 83127 w 301336"/>
              <a:gd name="connsiteY1" fmla="*/ 280554 h 283624"/>
              <a:gd name="connsiteX2" fmla="*/ 301336 w 301336"/>
              <a:gd name="connsiteY2" fmla="*/ 0 h 28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336" h="283624">
                <a:moveTo>
                  <a:pt x="0" y="124691"/>
                </a:moveTo>
                <a:cubicBezTo>
                  <a:pt x="16452" y="213013"/>
                  <a:pt x="32904" y="301336"/>
                  <a:pt x="83127" y="280554"/>
                </a:cubicBezTo>
                <a:cubicBezTo>
                  <a:pt x="133350" y="259772"/>
                  <a:pt x="217343" y="129886"/>
                  <a:pt x="301336" y="0"/>
                </a:cubicBezTo>
              </a:path>
            </a:pathLst>
          </a:custGeom>
          <a:noFill/>
          <a:ln w="3810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278" y="2052965"/>
            <a:ext cx="4701443" cy="4523611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7380421" y="3468286"/>
            <a:ext cx="2920752" cy="577406"/>
            <a:chOff x="5646199" y="2187175"/>
            <a:chExt cx="2920752" cy="589173"/>
          </a:xfrm>
        </p:grpSpPr>
        <p:cxnSp>
          <p:nvCxnSpPr>
            <p:cNvPr id="74" name="직선 화살표 연결선 73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프로젝트 상세정보</a:t>
              </a:r>
              <a:endParaRPr lang="ko-KR" altLang="en-US" sz="1500" b="1"/>
            </a:p>
          </p:txBody>
        </p:sp>
      </p:grpSp>
    </p:spTree>
    <p:extLst>
      <p:ext uri="{BB962C8B-B14F-4D97-AF65-F5344CB8AC3E}">
        <p14:creationId xmlns:p14="http://schemas.microsoft.com/office/powerpoint/2010/main" val="5089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631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36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프로젝트 상세화면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506" y="1657162"/>
            <a:ext cx="6657687" cy="4846713"/>
          </a:xfrm>
          <a:prstGeom prst="rect">
            <a:avLst/>
          </a:prstGeom>
        </p:spPr>
      </p:pic>
      <p:sp>
        <p:nvSpPr>
          <p:cNvPr id="16" name="오른쪽 중괄호 15"/>
          <p:cNvSpPr/>
          <p:nvPr/>
        </p:nvSpPr>
        <p:spPr>
          <a:xfrm>
            <a:off x="8715520" y="1987228"/>
            <a:ext cx="602673" cy="2780332"/>
          </a:xfrm>
          <a:prstGeom prst="rightBrace">
            <a:avLst/>
          </a:prstGeom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9243429" y="3052368"/>
            <a:ext cx="2295418" cy="577406"/>
          </a:xfrm>
          <a:prstGeom prst="rect">
            <a:avLst/>
          </a:prstGeom>
          <a:solidFill>
            <a:srgbClr val="E6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/>
              <a:t>프로젝트 상세정보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9347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863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51763" y="896682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1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프로젝트 상세화면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41" y="1806284"/>
            <a:ext cx="7640116" cy="28960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211" y="1802719"/>
            <a:ext cx="7678135" cy="28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106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01. </a:t>
            </a:r>
            <a:r>
              <a:rPr lang="ko-KR" altLang="en-US" b="1" smtClean="0">
                <a:solidFill>
                  <a:schemeClr val="bg1"/>
                </a:solidFill>
              </a:rPr>
              <a:t>프로젝트 소개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59395" y="1102205"/>
            <a:ext cx="2891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프로젝트 소개</a:t>
            </a:r>
            <a:endParaRPr lang="ko-KR" altLang="en-US" sz="2000" b="1"/>
          </a:p>
        </p:txBody>
      </p:sp>
      <p:cxnSp>
        <p:nvCxnSpPr>
          <p:cNvPr id="74" name="직선 연결선 73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프로젝트소개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68645" y="911690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65615" y="2096177"/>
            <a:ext cx="210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01. </a:t>
            </a:r>
            <a:r>
              <a:rPr lang="ko-KR" altLang="en-US" b="1" smtClean="0">
                <a:solidFill>
                  <a:schemeClr val="bg1"/>
                </a:solidFill>
              </a:rPr>
              <a:t>프로젝트 소개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939" y="2791412"/>
            <a:ext cx="4961955" cy="2216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6879" y="5018056"/>
            <a:ext cx="84298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관리자페이지를 이용한 홈페이지 관리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다양한 프로젝트를 카테고리별로 분류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프로젝트별 진행상황을 알아보기 쉬운 </a:t>
            </a:r>
            <a:r>
              <a:rPr lang="en-US" altLang="ko-KR" smtClean="0"/>
              <a:t>UI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2969765" y="1721327"/>
            <a:ext cx="83398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크라우드펀딩이란</a:t>
            </a:r>
            <a:r>
              <a:rPr lang="en-US" altLang="ko-KR" sz="2000" b="1" smtClean="0"/>
              <a:t>??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대중을 뜻하는 크라우드</a:t>
            </a:r>
            <a:r>
              <a:rPr lang="en-US" altLang="ko-KR" sz="1600"/>
              <a:t>(Crowd)</a:t>
            </a:r>
            <a:r>
              <a:rPr lang="ko-KR" altLang="en-US" sz="1600"/>
              <a:t>와 자금 조달을 뜻하는 펀딩</a:t>
            </a:r>
            <a:r>
              <a:rPr lang="en-US" altLang="ko-KR" sz="1600"/>
              <a:t>(Funding)</a:t>
            </a:r>
            <a:r>
              <a:rPr lang="ko-KR" altLang="en-US" sz="1600"/>
              <a:t>을 조합한 용어로</a:t>
            </a:r>
            <a:r>
              <a:rPr lang="en-US" altLang="ko-KR" sz="1600"/>
              <a:t>, </a:t>
            </a:r>
            <a:r>
              <a:rPr lang="ko-KR" altLang="en-US" sz="1600"/>
              <a:t>온라인 플랫폼을 이용해 다수의 대중으로부터 자금을 조달하는 방식을 말한다</a:t>
            </a:r>
            <a:r>
              <a:rPr lang="en-US" altLang="ko-KR" sz="1600"/>
              <a:t>.</a:t>
            </a:r>
            <a:endParaRPr lang="en-US" altLang="ko-KR" sz="1500" smtClean="0"/>
          </a:p>
        </p:txBody>
      </p:sp>
    </p:spTree>
    <p:extLst>
      <p:ext uri="{BB962C8B-B14F-4D97-AF65-F5344CB8AC3E}">
        <p14:creationId xmlns:p14="http://schemas.microsoft.com/office/powerpoint/2010/main" val="8518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30171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2" y="1156467"/>
            <a:ext cx="223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프로젝트 후원화면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9" y="1693193"/>
            <a:ext cx="4154745" cy="4749096"/>
          </a:xfrm>
          <a:prstGeom prst="rect">
            <a:avLst/>
          </a:prstGeom>
        </p:spPr>
      </p:pic>
      <p:sp>
        <p:nvSpPr>
          <p:cNvPr id="64" name="오른쪽 중괄호 63"/>
          <p:cNvSpPr/>
          <p:nvPr/>
        </p:nvSpPr>
        <p:spPr>
          <a:xfrm>
            <a:off x="6868904" y="1769321"/>
            <a:ext cx="602673" cy="1708928"/>
          </a:xfrm>
          <a:prstGeom prst="rightBrace">
            <a:avLst/>
          </a:prstGeom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422773" y="2446334"/>
            <a:ext cx="1596536" cy="354902"/>
          </a:xfrm>
          <a:prstGeom prst="rect">
            <a:avLst/>
          </a:prstGeom>
          <a:solidFill>
            <a:srgbClr val="E6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/>
              <a:t>후원 정보</a:t>
            </a:r>
            <a:endParaRPr lang="ko-KR" altLang="en-US" sz="15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287" y="2984812"/>
            <a:ext cx="7154273" cy="1695687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6868904" y="3684434"/>
            <a:ext cx="2920752" cy="577406"/>
            <a:chOff x="5646199" y="2187175"/>
            <a:chExt cx="2920752" cy="589173"/>
          </a:xfrm>
        </p:grpSpPr>
        <p:cxnSp>
          <p:nvCxnSpPr>
            <p:cNvPr id="75" name="직선 화살표 연결선 74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전화번호로 본인확인</a:t>
              </a:r>
              <a:endParaRPr lang="ko-KR" altLang="en-US" sz="1500" b="1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848856" y="4812052"/>
            <a:ext cx="2920752" cy="577406"/>
            <a:chOff x="5646199" y="2187175"/>
            <a:chExt cx="2920752" cy="589173"/>
          </a:xfrm>
        </p:grpSpPr>
        <p:cxnSp>
          <p:nvCxnSpPr>
            <p:cNvPr id="78" name="직선 화살표 연결선 77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주소입력</a:t>
              </a:r>
              <a:endParaRPr lang="ko-KR" altLang="en-US" sz="1500" b="1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7" y="1726200"/>
            <a:ext cx="718285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19050">
            <a:solidFill>
              <a:srgbClr val="E66958"/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263" y="2869883"/>
            <a:ext cx="8797822" cy="1913177"/>
          </a:xfrm>
          <a:prstGeom prst="rect">
            <a:avLst/>
          </a:prstGeom>
          <a:ln>
            <a:solidFill>
              <a:srgbClr val="00AAD5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2784983" y="3275861"/>
            <a:ext cx="469572" cy="193510"/>
          </a:xfrm>
          <a:prstGeom prst="roundRect">
            <a:avLst/>
          </a:prstGeom>
          <a:noFill/>
          <a:ln w="1905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3847626" y="3275861"/>
            <a:ext cx="469572" cy="193510"/>
          </a:xfrm>
          <a:prstGeom prst="roundRect">
            <a:avLst/>
          </a:prstGeom>
          <a:noFill/>
          <a:ln w="1905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098307" y="2315258"/>
            <a:ext cx="1349406" cy="960603"/>
          </a:xfrm>
          <a:prstGeom prst="line">
            <a:avLst/>
          </a:prstGeom>
          <a:ln w="1905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4" idx="0"/>
          </p:cNvCxnSpPr>
          <p:nvPr/>
        </p:nvCxnSpPr>
        <p:spPr>
          <a:xfrm flipV="1">
            <a:off x="4082412" y="2315258"/>
            <a:ext cx="365301" cy="960603"/>
          </a:xfrm>
          <a:prstGeom prst="line">
            <a:avLst/>
          </a:prstGeom>
          <a:ln w="1905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7713" y="2130590"/>
            <a:ext cx="265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및 고객센터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4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07" y="1729348"/>
            <a:ext cx="6759417" cy="4793136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3887642" y="2822733"/>
            <a:ext cx="2484871" cy="1276014"/>
            <a:chOff x="3887642" y="2822733"/>
            <a:chExt cx="2484871" cy="1276014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3887642" y="2896981"/>
              <a:ext cx="469572" cy="193510"/>
            </a:xfrm>
            <a:prstGeom prst="roundRect">
              <a:avLst/>
            </a:prstGeom>
            <a:no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/>
            <p:cNvCxnSpPr/>
            <p:nvPr/>
          </p:nvCxnSpPr>
          <p:spPr>
            <a:xfrm flipV="1">
              <a:off x="4365112" y="2993736"/>
              <a:ext cx="404112" cy="2666"/>
            </a:xfrm>
            <a:prstGeom prst="line">
              <a:avLst/>
            </a:prstGeom>
            <a:ln w="2540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3738" y="2822733"/>
              <a:ext cx="1628775" cy="1276014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141" y="4150070"/>
            <a:ext cx="7451226" cy="1312835"/>
          </a:xfrm>
          <a:prstGeom prst="rect">
            <a:avLst/>
          </a:prstGeom>
          <a:ln>
            <a:solidFill>
              <a:srgbClr val="00AAD5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366" y="4324475"/>
            <a:ext cx="2047875" cy="1438275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3497014" y="1735940"/>
            <a:ext cx="5638236" cy="3911438"/>
            <a:chOff x="3497014" y="1735940"/>
            <a:chExt cx="5638236" cy="3911438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6934019" y="5185693"/>
              <a:ext cx="1659564" cy="461685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>
              <a:stCxn id="74" idx="0"/>
            </p:cNvCxnSpPr>
            <p:nvPr/>
          </p:nvCxnSpPr>
          <p:spPr>
            <a:xfrm flipH="1" flipV="1">
              <a:off x="7649024" y="4783060"/>
              <a:ext cx="114777" cy="402633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7014" y="1735940"/>
              <a:ext cx="5638236" cy="3052346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공지사항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28" y="1782629"/>
            <a:ext cx="6310141" cy="4561855"/>
          </a:xfrm>
          <a:prstGeom prst="rect">
            <a:avLst/>
          </a:prstGeom>
          <a:ln>
            <a:solidFill>
              <a:srgbClr val="00AAD5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951" y="2343282"/>
            <a:ext cx="1838325" cy="800100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384698" y="4158222"/>
            <a:ext cx="6086374" cy="2186262"/>
            <a:chOff x="5384698" y="4158222"/>
            <a:chExt cx="6086374" cy="2186262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6763867" y="6054220"/>
              <a:ext cx="959706" cy="290264"/>
            </a:xfrm>
            <a:prstGeom prst="roundRect">
              <a:avLst/>
            </a:prstGeom>
            <a:noFill/>
            <a:ln w="2540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4698" y="4158222"/>
              <a:ext cx="6086374" cy="1718792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14" name="직선 연결선 13"/>
            <p:cNvCxnSpPr>
              <a:stCxn id="64" idx="0"/>
            </p:cNvCxnSpPr>
            <p:nvPr/>
          </p:nvCxnSpPr>
          <p:spPr>
            <a:xfrm flipV="1">
              <a:off x="7243720" y="5877014"/>
              <a:ext cx="287806" cy="177206"/>
            </a:xfrm>
            <a:prstGeom prst="line">
              <a:avLst/>
            </a:prstGeom>
            <a:ln w="2540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2729296" y="2832297"/>
            <a:ext cx="4614259" cy="3165384"/>
            <a:chOff x="2729296" y="2832297"/>
            <a:chExt cx="4614259" cy="3165384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473325" y="2832297"/>
              <a:ext cx="299420" cy="177233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9296" y="3545553"/>
              <a:ext cx="4614259" cy="2452128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6" name="직선 연결선 75"/>
            <p:cNvCxnSpPr/>
            <p:nvPr/>
          </p:nvCxnSpPr>
          <p:spPr>
            <a:xfrm flipV="1">
              <a:off x="6355206" y="3008713"/>
              <a:ext cx="237844" cy="526410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5847823" y="2831977"/>
            <a:ext cx="5079281" cy="2802917"/>
            <a:chOff x="5847823" y="2831977"/>
            <a:chExt cx="5079281" cy="2802917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6884629" y="2831977"/>
              <a:ext cx="288528" cy="177553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7823" y="3622199"/>
              <a:ext cx="5079281" cy="2012695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7" name="직선 연결선 76"/>
            <p:cNvCxnSpPr/>
            <p:nvPr/>
          </p:nvCxnSpPr>
          <p:spPr>
            <a:xfrm flipH="1" flipV="1">
              <a:off x="7049381" y="2999443"/>
              <a:ext cx="235660" cy="612326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공지사항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449" y="1824791"/>
            <a:ext cx="2352675" cy="1219200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2882652" y="2617654"/>
            <a:ext cx="6777762" cy="3131648"/>
            <a:chOff x="2882652" y="2617654"/>
            <a:chExt cx="6777762" cy="3131648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930421" y="2617654"/>
              <a:ext cx="988379" cy="223200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652" y="3324084"/>
              <a:ext cx="6777762" cy="2425218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5" name="직선 연결선 74"/>
            <p:cNvCxnSpPr/>
            <p:nvPr/>
          </p:nvCxnSpPr>
          <p:spPr>
            <a:xfrm flipV="1">
              <a:off x="3424610" y="2836766"/>
              <a:ext cx="568" cy="486700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930421" y="4582557"/>
            <a:ext cx="7253806" cy="953313"/>
            <a:chOff x="2930420" y="4559557"/>
            <a:chExt cx="7253806" cy="95331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2930420" y="4671460"/>
              <a:ext cx="1366372" cy="229014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5443" y="4559557"/>
              <a:ext cx="5468783" cy="953313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8" name="직선 연결선 77"/>
            <p:cNvCxnSpPr/>
            <p:nvPr/>
          </p:nvCxnSpPr>
          <p:spPr>
            <a:xfrm flipV="1">
              <a:off x="4296792" y="4783060"/>
              <a:ext cx="418651" cy="826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094500" y="1935135"/>
            <a:ext cx="6248545" cy="1887691"/>
            <a:chOff x="4045260" y="1934657"/>
            <a:chExt cx="6248545" cy="1887691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4045260" y="2617654"/>
              <a:ext cx="586003" cy="223200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/>
            <p:cNvCxnSpPr/>
            <p:nvPr/>
          </p:nvCxnSpPr>
          <p:spPr>
            <a:xfrm flipV="1">
              <a:off x="4631263" y="2733063"/>
              <a:ext cx="479394" cy="826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6998" y="1934657"/>
              <a:ext cx="5226807" cy="1887691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8060" y="1837411"/>
            <a:ext cx="2371725" cy="1257300"/>
          </a:xfrm>
          <a:prstGeom prst="rect">
            <a:avLst/>
          </a:prstGeom>
          <a:ln>
            <a:solidFill>
              <a:srgbClr val="00AAD5"/>
            </a:solidFill>
          </a:ln>
        </p:spPr>
      </p:pic>
      <p:sp>
        <p:nvSpPr>
          <p:cNvPr id="83" name="TextBox 82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2696211" y="2632031"/>
            <a:ext cx="7866805" cy="3333957"/>
            <a:chOff x="2696211" y="2632031"/>
            <a:chExt cx="7866805" cy="3333957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3847342" y="2632031"/>
              <a:ext cx="999780" cy="217111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4493516" y="2841472"/>
              <a:ext cx="11678" cy="534838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6211" y="3354362"/>
              <a:ext cx="7866805" cy="2611626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6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75" y="1750637"/>
            <a:ext cx="8540088" cy="4694551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2886575" y="1737726"/>
            <a:ext cx="7270473" cy="4583962"/>
            <a:chOff x="2886575" y="1737726"/>
            <a:chExt cx="7270473" cy="4583962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6819242" y="5860003"/>
              <a:ext cx="1659564" cy="461685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/>
            <p:cNvCxnSpPr>
              <a:stCxn id="73" idx="0"/>
            </p:cNvCxnSpPr>
            <p:nvPr/>
          </p:nvCxnSpPr>
          <p:spPr>
            <a:xfrm flipH="1" flipV="1">
              <a:off x="7534247" y="5457370"/>
              <a:ext cx="114777" cy="402633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6575" y="1737726"/>
              <a:ext cx="7270473" cy="3719642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4194890" y="1927995"/>
            <a:ext cx="6951169" cy="2534518"/>
            <a:chOff x="4194890" y="1927995"/>
            <a:chExt cx="6951169" cy="2534518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513773" y="4178621"/>
              <a:ext cx="1020474" cy="283892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>
              <a:stCxn id="75" idx="0"/>
            </p:cNvCxnSpPr>
            <p:nvPr/>
          </p:nvCxnSpPr>
          <p:spPr>
            <a:xfrm flipH="1" flipV="1">
              <a:off x="7017917" y="2868089"/>
              <a:ext cx="6093" cy="131053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4890" y="1927995"/>
              <a:ext cx="6951169" cy="940094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3114196" y="2519090"/>
            <a:ext cx="4757562" cy="3590021"/>
            <a:chOff x="3114196" y="2519090"/>
            <a:chExt cx="4757562" cy="3590021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221524" y="2519090"/>
              <a:ext cx="1264876" cy="257258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 flipV="1">
              <a:off x="4656784" y="2771155"/>
              <a:ext cx="3993" cy="27429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4196" y="3040339"/>
              <a:ext cx="4757562" cy="3068772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40" name="그룹 39"/>
          <p:cNvGrpSpPr/>
          <p:nvPr/>
        </p:nvGrpSpPr>
        <p:grpSpPr>
          <a:xfrm>
            <a:off x="5678364" y="2924622"/>
            <a:ext cx="4993360" cy="3107631"/>
            <a:chOff x="5678364" y="2924622"/>
            <a:chExt cx="4993360" cy="3107631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6751939" y="5804911"/>
              <a:ext cx="846174" cy="227342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/>
            <p:cNvCxnSpPr/>
            <p:nvPr/>
          </p:nvCxnSpPr>
          <p:spPr>
            <a:xfrm flipH="1" flipV="1">
              <a:off x="7227449" y="5535850"/>
              <a:ext cx="3993" cy="27429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8364" y="2924622"/>
              <a:ext cx="4993360" cy="2594737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10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281" y="1789202"/>
            <a:ext cx="7795426" cy="4726069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4691972" y="1936074"/>
            <a:ext cx="6168664" cy="4432324"/>
            <a:chOff x="4696287" y="1941843"/>
            <a:chExt cx="6168664" cy="4432324"/>
          </a:xfrm>
          <a:solidFill>
            <a:schemeClr val="bg1"/>
          </a:solidFill>
        </p:grpSpPr>
        <p:sp>
          <p:nvSpPr>
            <p:cNvPr id="73" name="모서리가 둥근 직사각형 72"/>
            <p:cNvSpPr/>
            <p:nvPr/>
          </p:nvSpPr>
          <p:spPr>
            <a:xfrm>
              <a:off x="8847068" y="6048607"/>
              <a:ext cx="1326742" cy="325560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 flipV="1">
              <a:off x="9322578" y="5779546"/>
              <a:ext cx="3993" cy="274292"/>
            </a:xfrm>
            <a:prstGeom prst="line">
              <a:avLst/>
            </a:prstGeom>
            <a:grpFill/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287" y="1941843"/>
              <a:ext cx="6168664" cy="3827273"/>
            </a:xfrm>
            <a:prstGeom prst="rect">
              <a:avLst/>
            </a:prstGeom>
            <a:grpFill/>
            <a:ln>
              <a:solidFill>
                <a:srgbClr val="00AAD5"/>
              </a:solidFill>
            </a:ln>
          </p:spPr>
        </p:pic>
      </p:grpSp>
      <p:grpSp>
        <p:nvGrpSpPr>
          <p:cNvPr id="19" name="그룹 18"/>
          <p:cNvGrpSpPr/>
          <p:nvPr/>
        </p:nvGrpSpPr>
        <p:grpSpPr>
          <a:xfrm>
            <a:off x="2826904" y="1768393"/>
            <a:ext cx="5702920" cy="3881789"/>
            <a:chOff x="2826904" y="1768393"/>
            <a:chExt cx="5702920" cy="3881789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7903584" y="5190731"/>
              <a:ext cx="0" cy="232898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모서리가 둥근 직사각형 75"/>
            <p:cNvSpPr/>
            <p:nvPr/>
          </p:nvSpPr>
          <p:spPr>
            <a:xfrm>
              <a:off x="7598113" y="5423631"/>
              <a:ext cx="915572" cy="226551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6904" y="1768393"/>
              <a:ext cx="5702920" cy="3427289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3154539" y="3310447"/>
            <a:ext cx="8049644" cy="1690312"/>
            <a:chOff x="3154539" y="3310447"/>
            <a:chExt cx="8049644" cy="1690312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6149698" y="4774182"/>
              <a:ext cx="969873" cy="226577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6848620" y="4541612"/>
              <a:ext cx="0" cy="232898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4539" y="3310447"/>
              <a:ext cx="8049644" cy="1236405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sp>
        <p:nvSpPr>
          <p:cNvPr id="28" name="직사각형 27"/>
          <p:cNvSpPr/>
          <p:nvPr/>
        </p:nvSpPr>
        <p:spPr>
          <a:xfrm>
            <a:off x="10612365" y="3434152"/>
            <a:ext cx="533694" cy="17906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1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30171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64018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358480" y="1127706"/>
            <a:ext cx="1861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개발 환경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개발환경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033270" y="1980823"/>
            <a:ext cx="1420444" cy="142044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278655" y="3299653"/>
            <a:ext cx="1420444" cy="142044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537601" y="1977223"/>
            <a:ext cx="1420444" cy="142044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802326" y="3299653"/>
            <a:ext cx="1420444" cy="14204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128909" y="4617823"/>
            <a:ext cx="1420444" cy="142044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5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8044755" y="1966512"/>
            <a:ext cx="1420444" cy="142044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320194" y="3299653"/>
            <a:ext cx="1434783" cy="142044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42385" y="4617823"/>
            <a:ext cx="1420444" cy="1420444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5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766" y="4882509"/>
            <a:ext cx="937682" cy="891072"/>
          </a:xfrm>
          <a:prstGeom prst="rect">
            <a:avLst/>
          </a:prstGeom>
        </p:spPr>
      </p:pic>
      <p:sp>
        <p:nvSpPr>
          <p:cNvPr id="83" name="타원 82"/>
          <p:cNvSpPr/>
          <p:nvPr/>
        </p:nvSpPr>
        <p:spPr>
          <a:xfrm>
            <a:off x="8838864" y="3295232"/>
            <a:ext cx="1433988" cy="1409733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282" y="3524917"/>
            <a:ext cx="951152" cy="931324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6585647" y="4626958"/>
            <a:ext cx="1420444" cy="142044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5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9086" y="5094445"/>
            <a:ext cx="1182215" cy="433234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8055" y="2626533"/>
            <a:ext cx="18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02. </a:t>
            </a:r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86314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358480" y="1127706"/>
            <a:ext cx="1861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개발 환경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개발환경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033270" y="1980823"/>
            <a:ext cx="1420444" cy="142044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284451" y="3289876"/>
            <a:ext cx="1420444" cy="142044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537601" y="1977223"/>
            <a:ext cx="1420444" cy="142044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802326" y="3299653"/>
            <a:ext cx="1420444" cy="14204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128909" y="4617823"/>
            <a:ext cx="1420444" cy="142044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8044755" y="1966512"/>
            <a:ext cx="1420444" cy="142044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320194" y="3299653"/>
            <a:ext cx="1434783" cy="142044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42385" y="4617823"/>
            <a:ext cx="1420444" cy="1420444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766" y="4882509"/>
            <a:ext cx="937682" cy="891072"/>
          </a:xfrm>
          <a:prstGeom prst="rect">
            <a:avLst/>
          </a:prstGeom>
        </p:spPr>
      </p:pic>
      <p:sp>
        <p:nvSpPr>
          <p:cNvPr id="83" name="타원 82"/>
          <p:cNvSpPr/>
          <p:nvPr/>
        </p:nvSpPr>
        <p:spPr>
          <a:xfrm>
            <a:off x="8838864" y="3295232"/>
            <a:ext cx="1433988" cy="1409733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282" y="3524917"/>
            <a:ext cx="951152" cy="931324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6585647" y="4626958"/>
            <a:ext cx="1420444" cy="142044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9086" y="5094445"/>
            <a:ext cx="1182215" cy="433234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8055" y="2626533"/>
            <a:ext cx="18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02. </a:t>
            </a:r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007338" y="1966512"/>
            <a:ext cx="1420444" cy="14204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6"/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3501" y="2097757"/>
            <a:ext cx="659179" cy="11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86529" y="3354790"/>
            <a:ext cx="1738185" cy="2963632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188203" y="3354790"/>
            <a:ext cx="1642858" cy="2963632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519744" y="3354791"/>
            <a:ext cx="1738185" cy="2963631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9020"/>
            <a:ext cx="16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03.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역할 분담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50242" y="1103164"/>
            <a:ext cx="1869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역할 분담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196281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38978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354374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9722728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395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김 경연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85137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김 상건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00533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임 준엽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73402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유 한솔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역할분담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6282" y="3495793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62" name="TextBox 61"/>
          <p:cNvSpPr txBox="1"/>
          <p:nvPr/>
        </p:nvSpPr>
        <p:spPr>
          <a:xfrm>
            <a:off x="5354375" y="3495793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72" name="TextBox 71"/>
          <p:cNvSpPr txBox="1"/>
          <p:nvPr/>
        </p:nvSpPr>
        <p:spPr>
          <a:xfrm>
            <a:off x="9722728" y="3499687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76" name="TextBox 75"/>
          <p:cNvSpPr txBox="1"/>
          <p:nvPr/>
        </p:nvSpPr>
        <p:spPr>
          <a:xfrm>
            <a:off x="3201258" y="3844089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요구사항 분석</a:t>
            </a:r>
            <a:endParaRPr lang="en-US" altLang="ko-KR" sz="1300" smtClean="0"/>
          </a:p>
        </p:txBody>
      </p:sp>
      <p:sp>
        <p:nvSpPr>
          <p:cNvPr id="80" name="TextBox 79"/>
          <p:cNvSpPr txBox="1"/>
          <p:nvPr/>
        </p:nvSpPr>
        <p:spPr>
          <a:xfrm>
            <a:off x="5364144" y="3844273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요구사항 분석</a:t>
            </a:r>
            <a:endParaRPr lang="en-US" altLang="ko-KR" sz="1300"/>
          </a:p>
        </p:txBody>
      </p:sp>
      <p:sp>
        <p:nvSpPr>
          <p:cNvPr id="81" name="TextBox 80"/>
          <p:cNvSpPr txBox="1"/>
          <p:nvPr/>
        </p:nvSpPr>
        <p:spPr>
          <a:xfrm>
            <a:off x="9727918" y="3840098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요구사항 분석</a:t>
            </a:r>
            <a:endParaRPr lang="en-US" altLang="ko-KR" sz="1300"/>
          </a:p>
        </p:txBody>
      </p:sp>
      <p:sp>
        <p:nvSpPr>
          <p:cNvPr id="84" name="TextBox 83"/>
          <p:cNvSpPr txBox="1"/>
          <p:nvPr/>
        </p:nvSpPr>
        <p:spPr>
          <a:xfrm>
            <a:off x="3201258" y="4193195"/>
            <a:ext cx="130770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관리자페이지</a:t>
            </a:r>
            <a:endParaRPr lang="en-US" altLang="ko-KR" sz="1300" smtClean="0"/>
          </a:p>
          <a:p>
            <a:r>
              <a:rPr lang="en-US" altLang="ko-KR" sz="1300"/>
              <a:t> </a:t>
            </a:r>
            <a:r>
              <a:rPr lang="en-US" altLang="ko-KR" sz="1100" smtClean="0"/>
              <a:t>-</a:t>
            </a:r>
            <a:r>
              <a:rPr lang="ko-KR" altLang="en-US" sz="1100" smtClean="0"/>
              <a:t> 회원관리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 </a:t>
            </a:r>
            <a:r>
              <a:rPr lang="ko-KR" altLang="en-US" sz="1100" smtClean="0"/>
              <a:t>프로젝트관리</a:t>
            </a:r>
            <a:endParaRPr lang="en-US" altLang="ko-KR" sz="1100" smtClean="0"/>
          </a:p>
          <a:p>
            <a:r>
              <a:rPr lang="en-US" altLang="ko-KR" sz="1100" smtClean="0"/>
              <a:t> - </a:t>
            </a:r>
            <a:r>
              <a:rPr lang="ko-KR" altLang="en-US" sz="1100" smtClean="0"/>
              <a:t>게시글관리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 QnA</a:t>
            </a:r>
            <a:r>
              <a:rPr lang="ko-KR" altLang="en-US" sz="1100" smtClean="0"/>
              <a:t>관리</a:t>
            </a:r>
            <a:endParaRPr lang="en-US" altLang="ko-KR" sz="1100" smtClean="0"/>
          </a:p>
        </p:txBody>
      </p:sp>
      <p:sp>
        <p:nvSpPr>
          <p:cNvPr id="85" name="TextBox 84"/>
          <p:cNvSpPr txBox="1"/>
          <p:nvPr/>
        </p:nvSpPr>
        <p:spPr>
          <a:xfrm>
            <a:off x="3196281" y="5247511"/>
            <a:ext cx="1307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사용자페이지</a:t>
            </a:r>
            <a:endParaRPr lang="en-US" altLang="ko-KR" sz="1300" smtClean="0"/>
          </a:p>
          <a:p>
            <a:r>
              <a:rPr lang="en-US" altLang="ko-KR" sz="1100" smtClean="0"/>
              <a:t> -</a:t>
            </a:r>
            <a:r>
              <a:rPr lang="ko-KR" altLang="en-US" sz="1100"/>
              <a:t> </a:t>
            </a:r>
            <a:r>
              <a:rPr lang="ko-KR" altLang="en-US" sz="1100" smtClean="0"/>
              <a:t>상품리스트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</a:t>
            </a:r>
            <a:r>
              <a:rPr lang="ko-KR" altLang="en-US" sz="1100"/>
              <a:t> </a:t>
            </a:r>
            <a:r>
              <a:rPr lang="ko-KR" altLang="en-US" sz="1100" smtClean="0"/>
              <a:t>상품상세화면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 </a:t>
            </a:r>
            <a:r>
              <a:rPr lang="ko-KR" altLang="en-US" sz="1100" smtClean="0"/>
              <a:t>상품구매화면</a:t>
            </a:r>
            <a:endParaRPr lang="en-US" altLang="ko-KR" sz="1100"/>
          </a:p>
        </p:txBody>
      </p:sp>
      <p:sp>
        <p:nvSpPr>
          <p:cNvPr id="86" name="직사각형 85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9569" y="3155084"/>
            <a:ext cx="16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03. </a:t>
            </a:r>
            <a:r>
              <a:rPr lang="ko-KR" altLang="en-US" b="1" smtClean="0">
                <a:solidFill>
                  <a:schemeClr val="bg1"/>
                </a:solidFill>
              </a:rPr>
              <a:t>역할 분담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323739" y="3354791"/>
            <a:ext cx="1738185" cy="2963631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7538978" y="3499686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99" name="TextBox 98"/>
          <p:cNvSpPr txBox="1"/>
          <p:nvPr/>
        </p:nvSpPr>
        <p:spPr>
          <a:xfrm>
            <a:off x="7558901" y="3841834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요구사항 분석</a:t>
            </a:r>
            <a:endParaRPr lang="en-US" altLang="ko-KR" sz="1300" dirty="0"/>
          </a:p>
        </p:txBody>
      </p:sp>
      <p:sp>
        <p:nvSpPr>
          <p:cNvPr id="100" name="TextBox 99"/>
          <p:cNvSpPr txBox="1"/>
          <p:nvPr/>
        </p:nvSpPr>
        <p:spPr>
          <a:xfrm>
            <a:off x="7542852" y="4213002"/>
            <a:ext cx="144235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사용자페이지</a:t>
            </a:r>
            <a:endParaRPr lang="en-US" altLang="ko-KR" sz="1300" dirty="0" smtClean="0"/>
          </a:p>
          <a:p>
            <a:r>
              <a:rPr lang="en-US" altLang="ko-KR" sz="110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>
                <a:latin typeface="+mn-ea"/>
              </a:rPr>
              <a:t>홈페이지 </a:t>
            </a:r>
            <a:r>
              <a:rPr lang="ko-KR" altLang="en-US" sz="1100" smtClean="0">
                <a:latin typeface="+mn-ea"/>
              </a:rPr>
              <a:t>메인</a:t>
            </a:r>
            <a:endParaRPr lang="en-US" altLang="ko-KR" sz="1100" smtClean="0">
              <a:latin typeface="+mn-ea"/>
            </a:endParaRPr>
          </a:p>
          <a:p>
            <a:r>
              <a:rPr lang="en-US" altLang="ko-KR" sz="1100">
                <a:latin typeface="+mn-ea"/>
              </a:rPr>
              <a:t> </a:t>
            </a:r>
            <a:r>
              <a:rPr lang="en-US" altLang="ko-KR" sz="1100" smtClean="0">
                <a:latin typeface="+mn-ea"/>
              </a:rPr>
              <a:t>- </a:t>
            </a:r>
            <a:r>
              <a:rPr lang="ko-KR" altLang="en-US" sz="1100" smtClean="0">
                <a:latin typeface="+mn-ea"/>
              </a:rPr>
              <a:t>제작자 계좌 등록 </a:t>
            </a:r>
            <a:endParaRPr lang="en-US" altLang="ko-KR" sz="1100" smtClean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300" smtClean="0"/>
              <a:t> 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 </a:t>
            </a:r>
            <a:r>
              <a:rPr lang="ko-KR" altLang="en-US" sz="1100" smtClean="0"/>
              <a:t>프로젝트 등록</a:t>
            </a:r>
            <a:r>
              <a:rPr lang="en-US" altLang="ko-KR" sz="1100" smtClean="0"/>
              <a:t>,</a:t>
            </a:r>
          </a:p>
          <a:p>
            <a:r>
              <a:rPr lang="ko-KR" altLang="en-US" sz="1100" smtClean="0"/>
              <a:t>    수정 및 삭제</a:t>
            </a:r>
            <a:r>
              <a:rPr lang="en-US" altLang="ko-KR" sz="1100" smtClean="0"/>
              <a:t> </a:t>
            </a:r>
            <a:endParaRPr lang="en-US" altLang="ko-KR" sz="1100" dirty="0" smtClean="0"/>
          </a:p>
          <a:p>
            <a:r>
              <a:rPr lang="en-US" altLang="ko-KR" sz="1100" smtClean="0"/>
              <a:t>	</a:t>
            </a:r>
          </a:p>
          <a:p>
            <a:r>
              <a:rPr lang="en-US" altLang="ko-KR" sz="1100" smtClean="0"/>
              <a:t> - </a:t>
            </a:r>
            <a:r>
              <a:rPr lang="ko-KR" altLang="en-US" sz="1100" smtClean="0"/>
              <a:t>후원프로젝트</a:t>
            </a:r>
            <a:endParaRPr lang="en-US" altLang="ko-KR" sz="1100" smtClean="0"/>
          </a:p>
          <a:p>
            <a:r>
              <a:rPr lang="en-US" altLang="ko-KR" sz="1100"/>
              <a:t> -</a:t>
            </a:r>
            <a:r>
              <a:rPr lang="ko-KR" altLang="en-US" sz="1100" smtClean="0"/>
              <a:t> 등록한 프로젝트</a:t>
            </a:r>
            <a:endParaRPr lang="en-US" altLang="ko-KR" sz="1100" smtClean="0"/>
          </a:p>
        </p:txBody>
      </p:sp>
      <p:sp>
        <p:nvSpPr>
          <p:cNvPr id="101" name="TextBox 100"/>
          <p:cNvSpPr txBox="1"/>
          <p:nvPr/>
        </p:nvSpPr>
        <p:spPr>
          <a:xfrm>
            <a:off x="9673651" y="4193195"/>
            <a:ext cx="14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CS </a:t>
            </a:r>
            <a:r>
              <a:rPr lang="ko-KR" altLang="en-US" sz="1300" dirty="0" smtClean="0"/>
              <a:t>업무 페이지</a:t>
            </a:r>
            <a:endParaRPr lang="en-US" altLang="ko-KR" sz="1300" dirty="0"/>
          </a:p>
          <a:p>
            <a:r>
              <a:rPr lang="en-US" altLang="ko-KR" sz="1300" dirty="0" smtClean="0"/>
              <a:t> 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 공지사항 관리</a:t>
            </a:r>
            <a:endParaRPr lang="en-US" altLang="ko-KR" sz="1100" dirty="0" smtClean="0"/>
          </a:p>
          <a:p>
            <a:r>
              <a:rPr lang="en-US" altLang="ko-KR" sz="1100" dirty="0" smtClean="0"/>
              <a:t> - </a:t>
            </a:r>
            <a:r>
              <a:rPr lang="ko-KR" altLang="en-US" sz="1100" dirty="0" smtClean="0"/>
              <a:t>이벤트 관리</a:t>
            </a:r>
            <a:endParaRPr lang="en-US" altLang="ko-KR" sz="1100" dirty="0" smtClean="0"/>
          </a:p>
          <a:p>
            <a:r>
              <a:rPr lang="en-US" altLang="ko-KR" sz="1100" dirty="0" smtClean="0"/>
              <a:t> - FAQ </a:t>
            </a:r>
            <a:r>
              <a:rPr lang="ko-KR" altLang="en-US" sz="1100" dirty="0" smtClean="0"/>
              <a:t>관리</a:t>
            </a:r>
            <a:endParaRPr lang="en-US" altLang="ko-KR" sz="11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5342974" y="4142601"/>
            <a:ext cx="13077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50" dirty="0" smtClean="0"/>
              <a:t>회원계정 관리</a:t>
            </a:r>
            <a:endParaRPr lang="en-US" altLang="ko-KR" sz="13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회원가입</a:t>
            </a:r>
            <a:endParaRPr lang="en-US" altLang="ko-KR" sz="11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로그인</a:t>
            </a:r>
            <a:endParaRPr lang="en-US" altLang="ko-KR" sz="11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회원정보관리</a:t>
            </a:r>
            <a:endParaRPr lang="en-US" altLang="ko-KR" sz="11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계정 찾기</a:t>
            </a:r>
            <a:endParaRPr lang="en-US" altLang="ko-KR" sz="1300" spc="-150" dirty="0"/>
          </a:p>
        </p:txBody>
      </p:sp>
      <p:sp>
        <p:nvSpPr>
          <p:cNvPr id="115" name="TextBox 114"/>
          <p:cNvSpPr txBox="1"/>
          <p:nvPr/>
        </p:nvSpPr>
        <p:spPr>
          <a:xfrm>
            <a:off x="5353128" y="5161451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쪽지관리</a:t>
            </a:r>
            <a:endParaRPr lang="en-US" altLang="ko-KR" sz="1300" dirty="0" smtClean="0"/>
          </a:p>
        </p:txBody>
      </p:sp>
      <p:sp>
        <p:nvSpPr>
          <p:cNvPr id="116" name="TextBox 115"/>
          <p:cNvSpPr txBox="1"/>
          <p:nvPr/>
        </p:nvSpPr>
        <p:spPr>
          <a:xfrm>
            <a:off x="5342974" y="5467095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50" dirty="0" smtClean="0"/>
              <a:t>프로젝트 게시판</a:t>
            </a:r>
            <a:endParaRPr lang="en-US" altLang="ko-KR" sz="1300" spc="-150" dirty="0" smtClean="0"/>
          </a:p>
        </p:txBody>
      </p:sp>
    </p:spTree>
    <p:extLst>
      <p:ext uri="{BB962C8B-B14F-4D97-AF65-F5344CB8AC3E}">
        <p14:creationId xmlns:p14="http://schemas.microsoft.com/office/powerpoint/2010/main" val="210338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72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04.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21918" y="1103164"/>
            <a:ext cx="193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ERD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Localhost:8080/proj21_funding/ERD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6120" y="3684434"/>
            <a:ext cx="16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04. ERD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422" y="1807436"/>
            <a:ext cx="7420989" cy="4724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31041" y="2396664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회원정보</a:t>
            </a: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671748" y="2396664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후원정보</a:t>
            </a:r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686298" y="3882266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</a:t>
            </a: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069754" y="3983659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QNA</a:t>
            </a: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044307" y="5271675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게시판</a:t>
            </a: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63266" y="5271675"/>
            <a:ext cx="2030414" cy="56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옵션</a:t>
            </a: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597247" y="6089915"/>
            <a:ext cx="1962452" cy="34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카테고리</a:t>
            </a:r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624715" y="2005214"/>
            <a:ext cx="1929945" cy="62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관리자</a:t>
            </a:r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8592208" y="3006216"/>
            <a:ext cx="1962452" cy="391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게시글 분류</a:t>
            </a:r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8608461" y="3723926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게시판</a:t>
            </a:r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8595179" y="4880224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메세지</a:t>
            </a:r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569615" y="5946616"/>
            <a:ext cx="1802550" cy="49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게시판 답글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72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0659" y="4213528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21918" y="1103164"/>
            <a:ext cx="193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서비스 맵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서비스맵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13" y="2096177"/>
            <a:ext cx="7525722" cy="44816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4212" y="1730188"/>
            <a:ext cx="1999129" cy="36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72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04.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21918" y="1103164"/>
            <a:ext cx="193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서비스 맵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서비스맵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994212" y="1730188"/>
            <a:ext cx="1999129" cy="36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사용자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0659" y="4213528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45" y="2387614"/>
            <a:ext cx="8884742" cy="32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2176</Words>
  <Application>Microsoft Office PowerPoint</Application>
  <PresentationFormat>와이드스크린</PresentationFormat>
  <Paragraphs>683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굴림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kimcontest</cp:lastModifiedBy>
  <cp:revision>142</cp:revision>
  <dcterms:created xsi:type="dcterms:W3CDTF">2021-03-20T02:18:46Z</dcterms:created>
  <dcterms:modified xsi:type="dcterms:W3CDTF">2021-07-30T09:51:13Z</dcterms:modified>
</cp:coreProperties>
</file>